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1"/>
  </p:sldMasterIdLst>
  <p:notesMasterIdLst>
    <p:notesMasterId r:id="rId3"/>
  </p:notesMasterIdLst>
  <p:sldIdLst>
    <p:sldId id="257" r:id="rId2"/>
  </p:sldIdLst>
  <p:sldSz cx="30243463" cy="42773600"/>
  <p:notesSz cx="6858000" cy="9144000"/>
  <p:embeddedFontLst>
    <p:embeddedFont>
      <p:font typeface="Verdana" panose="020B060403050404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2086158" algn="l" rtl="0" fontAlgn="base">
      <a:spcBef>
        <a:spcPct val="0"/>
      </a:spcBef>
      <a:spcAft>
        <a:spcPct val="0"/>
      </a:spcAft>
      <a:defRPr kern="1200">
        <a:solidFill>
          <a:schemeClr val="tx1"/>
        </a:solidFill>
        <a:latin typeface="Calibri" pitchFamily="34" charset="0"/>
        <a:ea typeface="+mn-ea"/>
        <a:cs typeface="+mn-cs"/>
      </a:defRPr>
    </a:lvl2pPr>
    <a:lvl3pPr marL="4172316" algn="l" rtl="0" fontAlgn="base">
      <a:spcBef>
        <a:spcPct val="0"/>
      </a:spcBef>
      <a:spcAft>
        <a:spcPct val="0"/>
      </a:spcAft>
      <a:defRPr kern="1200">
        <a:solidFill>
          <a:schemeClr val="tx1"/>
        </a:solidFill>
        <a:latin typeface="Calibri" pitchFamily="34" charset="0"/>
        <a:ea typeface="+mn-ea"/>
        <a:cs typeface="+mn-cs"/>
      </a:defRPr>
    </a:lvl3pPr>
    <a:lvl4pPr marL="6258474" algn="l" rtl="0" fontAlgn="base">
      <a:spcBef>
        <a:spcPct val="0"/>
      </a:spcBef>
      <a:spcAft>
        <a:spcPct val="0"/>
      </a:spcAft>
      <a:defRPr kern="1200">
        <a:solidFill>
          <a:schemeClr val="tx1"/>
        </a:solidFill>
        <a:latin typeface="Calibri" pitchFamily="34" charset="0"/>
        <a:ea typeface="+mn-ea"/>
        <a:cs typeface="+mn-cs"/>
      </a:defRPr>
    </a:lvl4pPr>
    <a:lvl5pPr marL="8344632" algn="l" rtl="0" fontAlgn="base">
      <a:spcBef>
        <a:spcPct val="0"/>
      </a:spcBef>
      <a:spcAft>
        <a:spcPct val="0"/>
      </a:spcAft>
      <a:defRPr kern="1200">
        <a:solidFill>
          <a:schemeClr val="tx1"/>
        </a:solidFill>
        <a:latin typeface="Calibri" pitchFamily="34" charset="0"/>
        <a:ea typeface="+mn-ea"/>
        <a:cs typeface="+mn-cs"/>
      </a:defRPr>
    </a:lvl5pPr>
    <a:lvl6pPr marL="10430789" algn="l" defTabSz="4172316" rtl="0" eaLnBrk="1" latinLnBrk="0" hangingPunct="1">
      <a:defRPr kern="1200">
        <a:solidFill>
          <a:schemeClr val="tx1"/>
        </a:solidFill>
        <a:latin typeface="Calibri" pitchFamily="34" charset="0"/>
        <a:ea typeface="+mn-ea"/>
        <a:cs typeface="+mn-cs"/>
      </a:defRPr>
    </a:lvl6pPr>
    <a:lvl7pPr marL="12516947" algn="l" defTabSz="4172316" rtl="0" eaLnBrk="1" latinLnBrk="0" hangingPunct="1">
      <a:defRPr kern="1200">
        <a:solidFill>
          <a:schemeClr val="tx1"/>
        </a:solidFill>
        <a:latin typeface="Calibri" pitchFamily="34" charset="0"/>
        <a:ea typeface="+mn-ea"/>
        <a:cs typeface="+mn-cs"/>
      </a:defRPr>
    </a:lvl7pPr>
    <a:lvl8pPr marL="14603105" algn="l" defTabSz="4172316" rtl="0" eaLnBrk="1" latinLnBrk="0" hangingPunct="1">
      <a:defRPr kern="1200">
        <a:solidFill>
          <a:schemeClr val="tx1"/>
        </a:solidFill>
        <a:latin typeface="Calibri" pitchFamily="34" charset="0"/>
        <a:ea typeface="+mn-ea"/>
        <a:cs typeface="+mn-cs"/>
      </a:defRPr>
    </a:lvl8pPr>
    <a:lvl9pPr marL="16689263" algn="l" defTabSz="4172316"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3" autoAdjust="0"/>
    <p:restoredTop sz="98422" autoAdjust="0"/>
  </p:normalViewPr>
  <p:slideViewPr>
    <p:cSldViewPr snapToGrid="0" showGuides="1">
      <p:cViewPr>
        <p:scale>
          <a:sx n="30" d="100"/>
          <a:sy n="30" d="100"/>
        </p:scale>
        <p:origin x="-1536" y="3222"/>
      </p:cViewPr>
      <p:guideLst>
        <p:guide orient="horz" pos="680"/>
        <p:guide orient="horz" pos="7259"/>
        <p:guide orient="horz" pos="26263"/>
        <p:guide orient="horz" pos="5313"/>
        <p:guide orient="horz" pos="5952"/>
        <p:guide pos="682"/>
        <p:guide pos="18369"/>
        <p:guide pos="9255"/>
        <p:guide pos="9798"/>
        <p:guide pos="3175"/>
        <p:guide pos="3719"/>
        <p:guide pos="6216"/>
        <p:guide pos="6760"/>
        <p:guide pos="5237"/>
        <p:guide pos="4696"/>
        <p:guide pos="12834"/>
        <p:guide pos="12294"/>
        <p:guide pos="15330"/>
        <p:guide pos="15876"/>
        <p:guide pos="13815"/>
        <p:guide pos="14354"/>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74B-A766-43FB-8006-60B8A5AD3F0C}" type="datetimeFigureOut">
              <a:rPr lang="nl-NL" smtClean="0"/>
              <a:t>8-6-2017</a:t>
            </a:fld>
            <a:endParaRPr lang="nl-NL" dirty="0"/>
          </a:p>
        </p:txBody>
      </p:sp>
      <p:sp>
        <p:nvSpPr>
          <p:cNvPr id="4" name="Tijdelijke aanduiding voor dia-afbeelding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0470B-77CA-4AF0-9894-7B9194410B60}" type="slidenum">
              <a:rPr lang="nl-NL" smtClean="0"/>
              <a:t>‹#›</a:t>
            </a:fld>
            <a:endParaRPr lang="nl-NL" dirty="0"/>
          </a:p>
        </p:txBody>
      </p:sp>
    </p:spTree>
    <p:extLst>
      <p:ext uri="{BB962C8B-B14F-4D97-AF65-F5344CB8AC3E}">
        <p14:creationId xmlns:p14="http://schemas.microsoft.com/office/powerpoint/2010/main" val="1309602673"/>
      </p:ext>
    </p:extLst>
  </p:cSld>
  <p:clrMap bg1="lt1" tx1="dk1" bg2="lt2" tx2="dk2" accent1="accent1" accent2="accent2" accent3="accent3" accent4="accent4" accent5="accent5" accent6="accent6" hlink="hlink" folHlink="folHlink"/>
  <p:notesStyle>
    <a:lvl1pPr marL="0" algn="l" defTabSz="4172316" rtl="0" eaLnBrk="1" latinLnBrk="0" hangingPunct="1">
      <a:defRPr sz="5500" kern="1200">
        <a:solidFill>
          <a:schemeClr val="tx1"/>
        </a:solidFill>
        <a:latin typeface="+mn-lt"/>
        <a:ea typeface="+mn-ea"/>
        <a:cs typeface="+mn-cs"/>
      </a:defRPr>
    </a:lvl1pPr>
    <a:lvl2pPr marL="2086158" algn="l" defTabSz="4172316" rtl="0" eaLnBrk="1" latinLnBrk="0" hangingPunct="1">
      <a:defRPr sz="5500" kern="1200">
        <a:solidFill>
          <a:schemeClr val="tx1"/>
        </a:solidFill>
        <a:latin typeface="+mn-lt"/>
        <a:ea typeface="+mn-ea"/>
        <a:cs typeface="+mn-cs"/>
      </a:defRPr>
    </a:lvl2pPr>
    <a:lvl3pPr marL="4172316" algn="l" defTabSz="4172316" rtl="0" eaLnBrk="1" latinLnBrk="0" hangingPunct="1">
      <a:defRPr sz="5500" kern="1200">
        <a:solidFill>
          <a:schemeClr val="tx1"/>
        </a:solidFill>
        <a:latin typeface="+mn-lt"/>
        <a:ea typeface="+mn-ea"/>
        <a:cs typeface="+mn-cs"/>
      </a:defRPr>
    </a:lvl3pPr>
    <a:lvl4pPr marL="6258474" algn="l" defTabSz="4172316" rtl="0" eaLnBrk="1" latinLnBrk="0" hangingPunct="1">
      <a:defRPr sz="5500" kern="1200">
        <a:solidFill>
          <a:schemeClr val="tx1"/>
        </a:solidFill>
        <a:latin typeface="+mn-lt"/>
        <a:ea typeface="+mn-ea"/>
        <a:cs typeface="+mn-cs"/>
      </a:defRPr>
    </a:lvl4pPr>
    <a:lvl5pPr marL="8344632" algn="l" defTabSz="4172316" rtl="0" eaLnBrk="1" latinLnBrk="0" hangingPunct="1">
      <a:defRPr sz="5500" kern="1200">
        <a:solidFill>
          <a:schemeClr val="tx1"/>
        </a:solidFill>
        <a:latin typeface="+mn-lt"/>
        <a:ea typeface="+mn-ea"/>
        <a:cs typeface="+mn-cs"/>
      </a:defRPr>
    </a:lvl5pPr>
    <a:lvl6pPr marL="10430789" algn="l" defTabSz="4172316" rtl="0" eaLnBrk="1" latinLnBrk="0" hangingPunct="1">
      <a:defRPr sz="5500" kern="1200">
        <a:solidFill>
          <a:schemeClr val="tx1"/>
        </a:solidFill>
        <a:latin typeface="+mn-lt"/>
        <a:ea typeface="+mn-ea"/>
        <a:cs typeface="+mn-cs"/>
      </a:defRPr>
    </a:lvl6pPr>
    <a:lvl7pPr marL="12516947" algn="l" defTabSz="4172316" rtl="0" eaLnBrk="1" latinLnBrk="0" hangingPunct="1">
      <a:defRPr sz="5500" kern="1200">
        <a:solidFill>
          <a:schemeClr val="tx1"/>
        </a:solidFill>
        <a:latin typeface="+mn-lt"/>
        <a:ea typeface="+mn-ea"/>
        <a:cs typeface="+mn-cs"/>
      </a:defRPr>
    </a:lvl7pPr>
    <a:lvl8pPr marL="14603105" algn="l" defTabSz="4172316" rtl="0" eaLnBrk="1" latinLnBrk="0" hangingPunct="1">
      <a:defRPr sz="5500" kern="1200">
        <a:solidFill>
          <a:schemeClr val="tx1"/>
        </a:solidFill>
        <a:latin typeface="+mn-lt"/>
        <a:ea typeface="+mn-ea"/>
        <a:cs typeface="+mn-cs"/>
      </a:defRPr>
    </a:lvl8pPr>
    <a:lvl9pPr marL="16689263" algn="l" defTabSz="4172316"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ard groen">
    <p:spTree>
      <p:nvGrpSpPr>
        <p:cNvPr id="1" name=""/>
        <p:cNvGrpSpPr/>
        <p:nvPr/>
      </p:nvGrpSpPr>
      <p:grpSpPr>
        <a:xfrm>
          <a:off x="0" y="0"/>
          <a:ext cx="0" cy="0"/>
          <a:chOff x="0" y="0"/>
          <a:chExt cx="0" cy="0"/>
        </a:xfrm>
      </p:grpSpPr>
      <p:sp>
        <p:nvSpPr>
          <p:cNvPr id="8" name="Rechthoek 7"/>
          <p:cNvSpPr/>
          <p:nvPr userDrawn="1"/>
        </p:nvSpPr>
        <p:spPr>
          <a:xfrm>
            <a:off x="1080000" y="1079500"/>
            <a:ext cx="28080000" cy="87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504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080000" y="815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grpSp>
        <p:nvGrpSpPr>
          <p:cNvPr id="30" name="Groep 29"/>
          <p:cNvGrpSpPr>
            <a:grpSpLocks noChangeAspect="1"/>
          </p:cNvGrpSpPr>
          <p:nvPr userDrawn="1"/>
        </p:nvGrpSpPr>
        <p:grpSpPr>
          <a:xfrm>
            <a:off x="1636853" y="1806739"/>
            <a:ext cx="9798749" cy="1908000"/>
            <a:chOff x="366713" y="4071938"/>
            <a:chExt cx="6432550" cy="1252538"/>
          </a:xfrm>
          <a:solidFill>
            <a:schemeClr val="bg1"/>
          </a:solidFill>
        </p:grpSpPr>
        <p:sp>
          <p:nvSpPr>
            <p:cNvPr id="31"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96258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blauw">
    <p:spTree>
      <p:nvGrpSpPr>
        <p:cNvPr id="1" name=""/>
        <p:cNvGrpSpPr/>
        <p:nvPr/>
      </p:nvGrpSpPr>
      <p:grpSpPr>
        <a:xfrm>
          <a:off x="0" y="0"/>
          <a:ext cx="0" cy="0"/>
          <a:chOff x="0" y="0"/>
          <a:chExt cx="0" cy="0"/>
        </a:xfrm>
      </p:grpSpPr>
      <p:sp>
        <p:nvSpPr>
          <p:cNvPr id="8" name="Rechthoek 7"/>
          <p:cNvSpPr/>
          <p:nvPr userDrawn="1"/>
        </p:nvSpPr>
        <p:spPr>
          <a:xfrm>
            <a:off x="1080000" y="1079500"/>
            <a:ext cx="28080000" cy="87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504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080000" y="815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grpSp>
        <p:nvGrpSpPr>
          <p:cNvPr id="29" name="Groep 28"/>
          <p:cNvGrpSpPr>
            <a:grpSpLocks noChangeAspect="1"/>
          </p:cNvGrpSpPr>
          <p:nvPr userDrawn="1"/>
        </p:nvGrpSpPr>
        <p:grpSpPr>
          <a:xfrm>
            <a:off x="1636853" y="1806739"/>
            <a:ext cx="9798749" cy="1908000"/>
            <a:chOff x="366713" y="4071938"/>
            <a:chExt cx="6432550" cy="1252538"/>
          </a:xfrm>
          <a:solidFill>
            <a:schemeClr val="bg1"/>
          </a:solidFill>
        </p:grpSpPr>
        <p:sp>
          <p:nvSpPr>
            <p:cNvPr id="30"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51135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grijs">
    <p:spTree>
      <p:nvGrpSpPr>
        <p:cNvPr id="1" name=""/>
        <p:cNvGrpSpPr/>
        <p:nvPr/>
      </p:nvGrpSpPr>
      <p:grpSpPr>
        <a:xfrm>
          <a:off x="0" y="0"/>
          <a:ext cx="0" cy="0"/>
          <a:chOff x="0" y="0"/>
          <a:chExt cx="0" cy="0"/>
        </a:xfrm>
      </p:grpSpPr>
      <p:sp>
        <p:nvSpPr>
          <p:cNvPr id="8" name="Rechthoek 7"/>
          <p:cNvSpPr/>
          <p:nvPr userDrawn="1"/>
        </p:nvSpPr>
        <p:spPr>
          <a:xfrm>
            <a:off x="1080000" y="1079500"/>
            <a:ext cx="28080000" cy="87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504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080000" y="815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grpSp>
        <p:nvGrpSpPr>
          <p:cNvPr id="29" name="Groep 28"/>
          <p:cNvGrpSpPr>
            <a:grpSpLocks noChangeAspect="1"/>
          </p:cNvGrpSpPr>
          <p:nvPr userDrawn="1"/>
        </p:nvGrpSpPr>
        <p:grpSpPr>
          <a:xfrm>
            <a:off x="1636853" y="1806739"/>
            <a:ext cx="9798749" cy="1908000"/>
            <a:chOff x="366713" y="4071938"/>
            <a:chExt cx="6432550" cy="1252538"/>
          </a:xfrm>
          <a:solidFill>
            <a:schemeClr val="bg1"/>
          </a:solidFill>
        </p:grpSpPr>
        <p:sp>
          <p:nvSpPr>
            <p:cNvPr id="30"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1281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 groen">
    <p:spTree>
      <p:nvGrpSpPr>
        <p:cNvPr id="1" name=""/>
        <p:cNvGrpSpPr/>
        <p:nvPr/>
      </p:nvGrpSpPr>
      <p:grpSpPr>
        <a:xfrm>
          <a:off x="0" y="0"/>
          <a:ext cx="0" cy="0"/>
          <a:chOff x="0" y="0"/>
          <a:chExt cx="0" cy="0"/>
        </a:xfrm>
      </p:grpSpPr>
      <p:sp>
        <p:nvSpPr>
          <p:cNvPr id="8" name="Rechthoek 7"/>
          <p:cNvSpPr/>
          <p:nvPr userDrawn="1"/>
        </p:nvSpPr>
        <p:spPr>
          <a:xfrm>
            <a:off x="1080000" y="1079500"/>
            <a:ext cx="28080000" cy="6313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28" name="Groep 27"/>
          <p:cNvGrpSpPr>
            <a:grpSpLocks noChangeAspect="1"/>
          </p:cNvGrpSpPr>
          <p:nvPr userDrawn="1"/>
        </p:nvGrpSpPr>
        <p:grpSpPr>
          <a:xfrm>
            <a:off x="1072391" y="8437398"/>
            <a:ext cx="5610404" cy="1080000"/>
            <a:chOff x="366713" y="7346950"/>
            <a:chExt cx="6432550" cy="1233488"/>
          </a:xfrm>
        </p:grpSpPr>
        <p:sp>
          <p:nvSpPr>
            <p:cNvPr id="29"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18"/>
            <p:cNvSpPr>
              <a:spLocks noChangeArrowheads="1"/>
            </p:cNvSpPr>
            <p:nvPr/>
          </p:nvSpPr>
          <p:spPr bwMode="auto">
            <a:xfrm>
              <a:off x="28416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25"/>
            <p:cNvSpPr>
              <a:spLocks noChangeArrowheads="1"/>
            </p:cNvSpPr>
            <p:nvPr/>
          </p:nvSpPr>
          <p:spPr bwMode="auto">
            <a:xfrm>
              <a:off x="39084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07445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ner blauw">
    <p:spTree>
      <p:nvGrpSpPr>
        <p:cNvPr id="1" name=""/>
        <p:cNvGrpSpPr/>
        <p:nvPr/>
      </p:nvGrpSpPr>
      <p:grpSpPr>
        <a:xfrm>
          <a:off x="0" y="0"/>
          <a:ext cx="0" cy="0"/>
          <a:chOff x="0" y="0"/>
          <a:chExt cx="0" cy="0"/>
        </a:xfrm>
      </p:grpSpPr>
      <p:sp>
        <p:nvSpPr>
          <p:cNvPr id="8" name="Rechthoek 7"/>
          <p:cNvSpPr/>
          <p:nvPr userDrawn="1"/>
        </p:nvSpPr>
        <p:spPr>
          <a:xfrm>
            <a:off x="1080000" y="1079500"/>
            <a:ext cx="28080000" cy="6313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9" name="Groep 8"/>
          <p:cNvGrpSpPr>
            <a:grpSpLocks noChangeAspect="1"/>
          </p:cNvGrpSpPr>
          <p:nvPr userDrawn="1"/>
        </p:nvGrpSpPr>
        <p:grpSpPr>
          <a:xfrm>
            <a:off x="1072391" y="8437398"/>
            <a:ext cx="5610404" cy="1080000"/>
            <a:chOff x="366713" y="7346950"/>
            <a:chExt cx="6432550" cy="1233488"/>
          </a:xfrm>
        </p:grpSpPr>
        <p:sp>
          <p:nvSpPr>
            <p:cNvPr id="10"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8"/>
            <p:cNvSpPr>
              <a:spLocks noChangeArrowheads="1"/>
            </p:cNvSpPr>
            <p:nvPr/>
          </p:nvSpPr>
          <p:spPr bwMode="auto">
            <a:xfrm>
              <a:off x="28416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5"/>
            <p:cNvSpPr>
              <a:spLocks noChangeArrowheads="1"/>
            </p:cNvSpPr>
            <p:nvPr/>
          </p:nvSpPr>
          <p:spPr bwMode="auto">
            <a:xfrm>
              <a:off x="39084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6488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 grijs">
    <p:spTree>
      <p:nvGrpSpPr>
        <p:cNvPr id="1" name=""/>
        <p:cNvGrpSpPr/>
        <p:nvPr/>
      </p:nvGrpSpPr>
      <p:grpSpPr>
        <a:xfrm>
          <a:off x="0" y="0"/>
          <a:ext cx="0" cy="0"/>
          <a:chOff x="0" y="0"/>
          <a:chExt cx="0" cy="0"/>
        </a:xfrm>
      </p:grpSpPr>
      <p:sp>
        <p:nvSpPr>
          <p:cNvPr id="8" name="Rechthoek 7"/>
          <p:cNvSpPr/>
          <p:nvPr userDrawn="1"/>
        </p:nvSpPr>
        <p:spPr>
          <a:xfrm>
            <a:off x="1080000" y="1079500"/>
            <a:ext cx="28080000" cy="6313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9" name="Groep 8"/>
          <p:cNvGrpSpPr>
            <a:grpSpLocks noChangeAspect="1"/>
          </p:cNvGrpSpPr>
          <p:nvPr userDrawn="1"/>
        </p:nvGrpSpPr>
        <p:grpSpPr>
          <a:xfrm>
            <a:off x="1072391" y="8437398"/>
            <a:ext cx="5610404" cy="1080000"/>
            <a:chOff x="366713" y="7346950"/>
            <a:chExt cx="6432550" cy="1233488"/>
          </a:xfrm>
        </p:grpSpPr>
        <p:sp>
          <p:nvSpPr>
            <p:cNvPr id="10"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8"/>
            <p:cNvSpPr>
              <a:spLocks noChangeArrowheads="1"/>
            </p:cNvSpPr>
            <p:nvPr/>
          </p:nvSpPr>
          <p:spPr bwMode="auto">
            <a:xfrm>
              <a:off x="28416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5"/>
            <p:cNvSpPr>
              <a:spLocks noChangeArrowheads="1"/>
            </p:cNvSpPr>
            <p:nvPr/>
          </p:nvSpPr>
          <p:spPr bwMode="auto">
            <a:xfrm>
              <a:off x="39084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595278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
    <p:spTree>
      <p:nvGrpSpPr>
        <p:cNvPr id="1" name=""/>
        <p:cNvGrpSpPr/>
        <p:nvPr/>
      </p:nvGrpSpPr>
      <p:grpSpPr>
        <a:xfrm>
          <a:off x="0" y="0"/>
          <a:ext cx="0" cy="0"/>
          <a:chOff x="0" y="0"/>
          <a:chExt cx="0" cy="0"/>
        </a:xfrm>
      </p:grpSpPr>
      <p:sp>
        <p:nvSpPr>
          <p:cNvPr id="2" name="Titel 1"/>
          <p:cNvSpPr>
            <a:spLocks noGrp="1"/>
          </p:cNvSpPr>
          <p:nvPr>
            <p:ph type="ctrTitle"/>
          </p:nvPr>
        </p:nvSpPr>
        <p:spPr>
          <a:xfrm>
            <a:off x="1080001" y="1800000"/>
            <a:ext cx="28080788" cy="3026980"/>
          </a:xfrm>
          <a:prstGeom prst="rect">
            <a:avLst/>
          </a:prstGeom>
        </p:spPr>
        <p:txBody>
          <a:bodyPr lIns="0" tIns="0" rIns="0" bIns="0" anchor="t" anchorCtr="0">
            <a:noAutofit/>
          </a:bodyPr>
          <a:lstStyle>
            <a:lvl1pPr algn="l">
              <a:lnSpc>
                <a:spcPts val="10500"/>
              </a:lnSpc>
              <a:defRPr sz="8800">
                <a:solidFill>
                  <a:schemeClr val="accent6"/>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080000" y="5004000"/>
            <a:ext cx="28082875" cy="1276350"/>
          </a:xfrm>
          <a:prstGeom prst="rect">
            <a:avLst/>
          </a:prstGeom>
        </p:spPr>
        <p:txBody>
          <a:bodyPr lIns="0" tIns="0" rIns="0" bIns="0" anchor="b" anchorCtr="0">
            <a:noAutofit/>
          </a:bodyPr>
          <a:lstStyle>
            <a:lvl1pPr marL="0" indent="0" algn="l">
              <a:lnSpc>
                <a:spcPts val="4200"/>
              </a:lnSpc>
              <a:spcBef>
                <a:spcPts val="0"/>
              </a:spcBef>
              <a:buNone/>
              <a:defRPr sz="3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Tree>
    <p:extLst>
      <p:ext uri="{BB962C8B-B14F-4D97-AF65-F5344CB8AC3E}">
        <p14:creationId xmlns:p14="http://schemas.microsoft.com/office/powerpoint/2010/main" val="32176707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83824"/>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9" r:id="rId3"/>
    <p:sldLayoutId id="2147483671" r:id="rId4"/>
    <p:sldLayoutId id="2147483680" r:id="rId5"/>
    <p:sldLayoutId id="2147483681" r:id="rId6"/>
    <p:sldLayoutId id="2147483682"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Onderwaterdrains met putbemaling </a:t>
            </a:r>
            <a:r>
              <a:rPr lang="nl-NL" dirty="0" smtClean="0"/>
              <a:t>lijken bodemdaling fors te kunnen beperken</a:t>
            </a:r>
            <a:br>
              <a:rPr lang="nl-NL" dirty="0" smtClean="0"/>
            </a:br>
            <a:endParaRPr lang="nl-NL" dirty="0"/>
          </a:p>
        </p:txBody>
      </p:sp>
      <p:sp>
        <p:nvSpPr>
          <p:cNvPr id="3" name="Ondertitel 2"/>
          <p:cNvSpPr>
            <a:spLocks noGrp="1"/>
          </p:cNvSpPr>
          <p:nvPr>
            <p:ph type="subTitle" idx="1"/>
          </p:nvPr>
        </p:nvSpPr>
        <p:spPr/>
        <p:txBody>
          <a:bodyPr/>
          <a:lstStyle/>
          <a:p>
            <a:r>
              <a:rPr lang="en-GB" dirty="0" smtClean="0"/>
              <a:t>Idse Hoving en Karel van Houwelingen, </a:t>
            </a:r>
            <a:r>
              <a:rPr lang="en-GB" dirty="0" err="1" smtClean="0"/>
              <a:t>juni</a:t>
            </a:r>
            <a:r>
              <a:rPr lang="en-GB" dirty="0" smtClean="0"/>
              <a:t> 2017</a:t>
            </a:r>
            <a:endParaRPr lang="pt-BR" dirty="0"/>
          </a:p>
        </p:txBody>
      </p:sp>
      <p:sp>
        <p:nvSpPr>
          <p:cNvPr id="4" name="Tijdelijke aanduiding voor tekst 3"/>
          <p:cNvSpPr>
            <a:spLocks noGrp="1"/>
          </p:cNvSpPr>
          <p:nvPr>
            <p:ph type="body" sz="quarter" idx="4294967295"/>
          </p:nvPr>
        </p:nvSpPr>
        <p:spPr>
          <a:xfrm>
            <a:off x="1081478" y="11327495"/>
            <a:ext cx="13608000" cy="1138531"/>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spAutoFit/>
          </a:bodyPr>
          <a:lstStyle/>
          <a:p>
            <a:pPr marL="0" indent="0">
              <a:spcBef>
                <a:spcPts val="0"/>
              </a:spcBef>
              <a:buNone/>
            </a:pPr>
            <a:r>
              <a:rPr lang="nl-NL" sz="4800" b="1" dirty="0" smtClean="0"/>
              <a:t>Achtergrond</a:t>
            </a:r>
            <a:endParaRPr lang="nl-NL" sz="4800" b="1" dirty="0"/>
          </a:p>
        </p:txBody>
      </p:sp>
      <p:sp>
        <p:nvSpPr>
          <p:cNvPr id="8" name="Tijdelijke aanduiding voor tekst 7"/>
          <p:cNvSpPr>
            <a:spLocks noGrp="1"/>
          </p:cNvSpPr>
          <p:nvPr>
            <p:ph type="body" sz="quarter" idx="4294967295"/>
          </p:nvPr>
        </p:nvSpPr>
        <p:spPr>
          <a:xfrm>
            <a:off x="1039546" y="19238127"/>
            <a:ext cx="13608000" cy="1138531"/>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spAutoFit/>
          </a:bodyPr>
          <a:lstStyle/>
          <a:p>
            <a:pPr marL="0" indent="0">
              <a:spcBef>
                <a:spcPts val="0"/>
              </a:spcBef>
              <a:buNone/>
            </a:pPr>
            <a:r>
              <a:rPr lang="nl-NL" sz="4800" b="1" dirty="0" smtClean="0"/>
              <a:t>Veldonderzoek</a:t>
            </a:r>
            <a:endParaRPr lang="nl-NL" sz="4800" b="1" dirty="0"/>
          </a:p>
        </p:txBody>
      </p:sp>
      <p:sp>
        <p:nvSpPr>
          <p:cNvPr id="12" name="Tijdelijke aanduiding voor tekst 11"/>
          <p:cNvSpPr>
            <a:spLocks noGrp="1"/>
          </p:cNvSpPr>
          <p:nvPr>
            <p:ph type="body" sz="quarter" idx="4294967295"/>
          </p:nvPr>
        </p:nvSpPr>
        <p:spPr>
          <a:xfrm>
            <a:off x="1080000" y="32597362"/>
            <a:ext cx="13608000" cy="718145"/>
          </a:xfrm>
          <a:prstGeom prst="rect">
            <a:avLst/>
          </a:prstGeom>
        </p:spPr>
        <p:txBody>
          <a:bodyPr lIns="0" tIns="0" rIns="0" bIns="0">
            <a:spAutoFit/>
          </a:bodyPr>
          <a:lstStyle/>
          <a:p>
            <a:pPr marL="0" indent="0">
              <a:lnSpc>
                <a:spcPts val="2800"/>
              </a:lnSpc>
              <a:spcBef>
                <a:spcPts val="0"/>
              </a:spcBef>
              <a:buNone/>
            </a:pPr>
            <a:r>
              <a:rPr lang="en-US" sz="2200" b="1" dirty="0" err="1" smtClean="0">
                <a:solidFill>
                  <a:schemeClr val="accent6"/>
                </a:solidFill>
              </a:rPr>
              <a:t>Figuur</a:t>
            </a:r>
            <a:r>
              <a:rPr lang="en-US" sz="2200" b="1" dirty="0" smtClean="0">
                <a:solidFill>
                  <a:schemeClr val="accent6"/>
                </a:solidFill>
              </a:rPr>
              <a:t> 1. </a:t>
            </a:r>
            <a:r>
              <a:rPr lang="en-US" sz="2200" dirty="0" err="1" smtClean="0">
                <a:solidFill>
                  <a:schemeClr val="accent6"/>
                </a:solidFill>
              </a:rPr>
              <a:t>Bijschrift</a:t>
            </a:r>
            <a:r>
              <a:rPr lang="en-US" sz="2200" dirty="0" smtClean="0">
                <a:solidFill>
                  <a:schemeClr val="accent6"/>
                </a:solidFill>
              </a:rPr>
              <a:t>: </a:t>
            </a:r>
            <a:r>
              <a:rPr lang="nl-NL" sz="2200" dirty="0">
                <a:solidFill>
                  <a:schemeClr val="accent6"/>
                </a:solidFill>
              </a:rPr>
              <a:t>Dit is voorbeeldtekst, vervang deze door eigen inhoud. Dit is voorbeeldtekst, vervang deze door eigen inhoud. </a:t>
            </a:r>
          </a:p>
        </p:txBody>
      </p:sp>
      <p:sp>
        <p:nvSpPr>
          <p:cNvPr id="20" name="Tijdelijke aanduiding voor tekst 19"/>
          <p:cNvSpPr>
            <a:spLocks noGrp="1"/>
          </p:cNvSpPr>
          <p:nvPr>
            <p:ph type="body" sz="quarter" idx="4294967295"/>
          </p:nvPr>
        </p:nvSpPr>
        <p:spPr>
          <a:xfrm>
            <a:off x="15495280" y="11298871"/>
            <a:ext cx="13608000" cy="1138531"/>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spAutoFit/>
          </a:bodyPr>
          <a:lstStyle/>
          <a:p>
            <a:pPr marL="0" indent="0">
              <a:buNone/>
            </a:pPr>
            <a:r>
              <a:rPr lang="nl-NL" sz="4800" b="1" dirty="0"/>
              <a:t>Effect op grondwaterstand</a:t>
            </a:r>
            <a:endParaRPr lang="en-GB" sz="4800" b="1" dirty="0"/>
          </a:p>
        </p:txBody>
      </p:sp>
      <p:grpSp>
        <p:nvGrpSpPr>
          <p:cNvPr id="13" name="Groep 12"/>
          <p:cNvGrpSpPr/>
          <p:nvPr/>
        </p:nvGrpSpPr>
        <p:grpSpPr>
          <a:xfrm>
            <a:off x="1080000" y="39673333"/>
            <a:ext cx="28080000" cy="2110789"/>
            <a:chOff x="1080000" y="39673333"/>
            <a:chExt cx="28080000" cy="2110789"/>
          </a:xfrm>
        </p:grpSpPr>
        <p:pic>
          <p:nvPicPr>
            <p:cNvPr id="36" name="Afbeelding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478" y="40053441"/>
              <a:ext cx="914400" cy="914400"/>
            </a:xfrm>
            <a:prstGeom prst="rect">
              <a:avLst/>
            </a:prstGeom>
          </p:spPr>
        </p:pic>
        <p:grpSp>
          <p:nvGrpSpPr>
            <p:cNvPr id="38" name="Groep 37"/>
            <p:cNvGrpSpPr/>
            <p:nvPr/>
          </p:nvGrpSpPr>
          <p:grpSpPr>
            <a:xfrm>
              <a:off x="1080000" y="39673333"/>
              <a:ext cx="28080000" cy="2110789"/>
              <a:chOff x="1080000" y="7417248"/>
              <a:chExt cx="28080000" cy="2110789"/>
            </a:xfrm>
          </p:grpSpPr>
          <p:cxnSp>
            <p:nvCxnSpPr>
              <p:cNvPr id="39" name="Rechte verbindingslijn 38"/>
              <p:cNvCxnSpPr/>
              <p:nvPr/>
            </p:nvCxnSpPr>
            <p:spPr>
              <a:xfrm>
                <a:off x="1080000" y="7417248"/>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kstvak 39"/>
              <p:cNvSpPr txBox="1"/>
              <p:nvPr/>
            </p:nvSpPr>
            <p:spPr>
              <a:xfrm>
                <a:off x="2302643" y="7732674"/>
                <a:ext cx="7088479" cy="1795363"/>
              </a:xfrm>
              <a:prstGeom prst="rect">
                <a:avLst/>
              </a:prstGeom>
              <a:noFill/>
            </p:spPr>
            <p:txBody>
              <a:bodyPr wrap="none" lIns="0" tIns="0" rIns="0" bIns="0" rtlCol="0">
                <a:spAutoFit/>
              </a:bodyPr>
              <a:lstStyle/>
              <a:p>
                <a:pPr>
                  <a:lnSpc>
                    <a:spcPts val="2800"/>
                  </a:lnSpc>
                </a:pPr>
                <a:r>
                  <a:rPr lang="nl-NL" sz="2200" dirty="0">
                    <a:solidFill>
                      <a:schemeClr val="bg2"/>
                    </a:solidFill>
                    <a:latin typeface="+mn-lt"/>
                  </a:rPr>
                  <a:t>Wageningen University &amp; Research </a:t>
                </a:r>
              </a:p>
              <a:p>
                <a:pPr>
                  <a:lnSpc>
                    <a:spcPts val="2800"/>
                  </a:lnSpc>
                </a:pPr>
                <a:r>
                  <a:rPr lang="nl-NL" sz="2200" dirty="0" smtClean="0">
                    <a:solidFill>
                      <a:schemeClr val="bg2"/>
                    </a:solidFill>
                    <a:latin typeface="+mn-lt"/>
                  </a:rPr>
                  <a:t>Postbus </a:t>
                </a:r>
                <a:r>
                  <a:rPr lang="nl-NL" sz="2200" dirty="0">
                    <a:solidFill>
                      <a:schemeClr val="bg2"/>
                    </a:solidFill>
                    <a:latin typeface="+mn-lt"/>
                  </a:rPr>
                  <a:t>123, 4567 AB Plaatsnaam</a:t>
                </a:r>
              </a:p>
              <a:p>
                <a:pPr>
                  <a:lnSpc>
                    <a:spcPts val="2800"/>
                  </a:lnSpc>
                </a:pPr>
                <a:r>
                  <a:rPr lang="nl-NL" sz="2200" dirty="0">
                    <a:solidFill>
                      <a:schemeClr val="bg2"/>
                    </a:solidFill>
                    <a:latin typeface="+mn-lt"/>
                  </a:rPr>
                  <a:t>Contact: </a:t>
                </a:r>
                <a:r>
                  <a:rPr lang="nl-NL" sz="2200" dirty="0" smtClean="0">
                    <a:solidFill>
                      <a:schemeClr val="bg2"/>
                    </a:solidFill>
                    <a:latin typeface="+mn-lt"/>
                  </a:rPr>
                  <a:t>naam.achternaam@wur.nl </a:t>
                </a:r>
                <a:endParaRPr lang="nl-NL" sz="2200" dirty="0">
                  <a:solidFill>
                    <a:schemeClr val="bg2"/>
                  </a:solidFill>
                  <a:latin typeface="+mn-lt"/>
                </a:endParaRPr>
              </a:p>
              <a:p>
                <a:pPr>
                  <a:lnSpc>
                    <a:spcPts val="2800"/>
                  </a:lnSpc>
                </a:pPr>
                <a:r>
                  <a:rPr lang="nl-NL" sz="2200" dirty="0">
                    <a:solidFill>
                      <a:schemeClr val="bg2"/>
                    </a:solidFill>
                    <a:latin typeface="+mn-lt"/>
                  </a:rPr>
                  <a:t>T + 31 (0)317 12 34 56, M +31 (0)6 12 34 56 78</a:t>
                </a:r>
              </a:p>
              <a:p>
                <a:pPr>
                  <a:lnSpc>
                    <a:spcPts val="2800"/>
                  </a:lnSpc>
                </a:pPr>
                <a:r>
                  <a:rPr lang="nl-NL" sz="2200" dirty="0">
                    <a:solidFill>
                      <a:schemeClr val="bg2"/>
                    </a:solidFill>
                    <a:latin typeface="+mn-lt"/>
                  </a:rPr>
                  <a:t>www.wur.nl/xxxxx</a:t>
                </a:r>
              </a:p>
            </p:txBody>
          </p:sp>
        </p:grpSp>
      </p:grpSp>
      <p:sp>
        <p:nvSpPr>
          <p:cNvPr id="41" name="Tijdelijke aanduiding voor tekst 4"/>
          <p:cNvSpPr txBox="1">
            <a:spLocks/>
          </p:cNvSpPr>
          <p:nvPr/>
        </p:nvSpPr>
        <p:spPr>
          <a:xfrm>
            <a:off x="1081478" y="12651483"/>
            <a:ext cx="13608000" cy="6155531"/>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nl-NL" sz="4000" dirty="0" smtClean="0">
                <a:solidFill>
                  <a:schemeClr val="accent6"/>
                </a:solidFill>
              </a:rPr>
              <a:t>Maaivelddaling is sterk gerelateerd aan de diepste grondwaterstand in de zomer </a:t>
            </a:r>
            <a:r>
              <a:rPr lang="nl-NL" sz="4000" baseline="30000" dirty="0" smtClean="0">
                <a:solidFill>
                  <a:schemeClr val="accent6"/>
                </a:solidFill>
              </a:rPr>
              <a:t>1)</a:t>
            </a:r>
            <a:r>
              <a:rPr lang="nl-NL" sz="4000" dirty="0" smtClean="0">
                <a:solidFill>
                  <a:schemeClr val="accent6"/>
                </a:solidFill>
              </a:rPr>
              <a:t>. Met </a:t>
            </a:r>
            <a:r>
              <a:rPr lang="nl-NL" sz="4000" dirty="0" smtClean="0">
                <a:solidFill>
                  <a:schemeClr val="accent6"/>
                </a:solidFill>
              </a:rPr>
              <a:t>het gebruik </a:t>
            </a:r>
            <a:r>
              <a:rPr lang="nl-NL" sz="4000" dirty="0" smtClean="0">
                <a:solidFill>
                  <a:schemeClr val="accent6"/>
                </a:solidFill>
              </a:rPr>
              <a:t>van </a:t>
            </a:r>
            <a:r>
              <a:rPr lang="nl-NL" sz="4000" dirty="0" smtClean="0">
                <a:solidFill>
                  <a:schemeClr val="accent6"/>
                </a:solidFill>
              </a:rPr>
              <a:t>onderwaterdrains </a:t>
            </a:r>
            <a:r>
              <a:rPr lang="nl-NL" sz="4000" dirty="0" smtClean="0">
                <a:solidFill>
                  <a:schemeClr val="accent6"/>
                </a:solidFill>
              </a:rPr>
              <a:t>zakt de grondwaterstand minder ver uit tijdens lange droge </a:t>
            </a:r>
            <a:r>
              <a:rPr lang="nl-NL" sz="4000" dirty="0" smtClean="0">
                <a:solidFill>
                  <a:schemeClr val="accent6"/>
                </a:solidFill>
              </a:rPr>
              <a:t>perioden. </a:t>
            </a:r>
            <a:r>
              <a:rPr lang="nl-NL" sz="4000" dirty="0" smtClean="0">
                <a:solidFill>
                  <a:schemeClr val="accent6"/>
                </a:solidFill>
              </a:rPr>
              <a:t>De werking is echter sterk afhankelijk van het waterpeil in de </a:t>
            </a:r>
            <a:r>
              <a:rPr lang="nl-NL" sz="4000" dirty="0" smtClean="0">
                <a:solidFill>
                  <a:schemeClr val="accent6"/>
                </a:solidFill>
              </a:rPr>
              <a:t>sloot</a:t>
            </a:r>
            <a:r>
              <a:rPr lang="nl-NL" sz="4000" baseline="30000" dirty="0">
                <a:solidFill>
                  <a:schemeClr val="accent6"/>
                </a:solidFill>
              </a:rPr>
              <a:t>2)</a:t>
            </a:r>
            <a:r>
              <a:rPr lang="nl-NL" sz="4000" dirty="0" smtClean="0">
                <a:solidFill>
                  <a:schemeClr val="accent6"/>
                </a:solidFill>
              </a:rPr>
              <a:t>. </a:t>
            </a:r>
            <a:r>
              <a:rPr lang="nl-NL" sz="4000" dirty="0" smtClean="0">
                <a:solidFill>
                  <a:schemeClr val="accent6"/>
                </a:solidFill>
              </a:rPr>
              <a:t>Door drainagebuizen op een afgesloten waterput aan te sluiten kan het peil onafhankelijk van het slootpeil geregeld worden. De drainerende en infiltrerende werking lijkt aanzienlijk te </a:t>
            </a:r>
            <a:r>
              <a:rPr lang="nl-NL" sz="4000" dirty="0" smtClean="0">
                <a:solidFill>
                  <a:schemeClr val="accent6"/>
                </a:solidFill>
              </a:rPr>
              <a:t>verbeteren </a:t>
            </a:r>
            <a:r>
              <a:rPr lang="nl-NL" sz="4000" baseline="30000" dirty="0" smtClean="0">
                <a:solidFill>
                  <a:schemeClr val="accent6"/>
                </a:solidFill>
              </a:rPr>
              <a:t>3)</a:t>
            </a:r>
            <a:r>
              <a:rPr lang="nl-NL" sz="4000" dirty="0" smtClean="0">
                <a:solidFill>
                  <a:schemeClr val="accent6"/>
                </a:solidFill>
              </a:rPr>
              <a:t>.</a:t>
            </a:r>
            <a:endParaRPr lang="nl-NL" sz="4000" dirty="0">
              <a:solidFill>
                <a:schemeClr val="accent6"/>
              </a:solidFill>
            </a:endParaRPr>
          </a:p>
        </p:txBody>
      </p:sp>
      <p:sp>
        <p:nvSpPr>
          <p:cNvPr id="44" name="Tijdelijke aanduiding voor tekst 4"/>
          <p:cNvSpPr txBox="1">
            <a:spLocks/>
          </p:cNvSpPr>
          <p:nvPr/>
        </p:nvSpPr>
        <p:spPr>
          <a:xfrm>
            <a:off x="1080000" y="20557558"/>
            <a:ext cx="13608000" cy="6155531"/>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nl-NL" sz="4000" dirty="0">
                <a:solidFill>
                  <a:schemeClr val="accent6"/>
                </a:solidFill>
              </a:rPr>
              <a:t>Op KTC Zegveld worden onderwaterdrains en putbemaling getest bij een hoog en een laag slootpeil. Gekeken wordt of het grondwaterpeil onafhankelijk van het slootpeil te sturen is. Binnen het hoge en lage slootwaterpeilregime wordt </a:t>
            </a:r>
            <a:r>
              <a:rPr lang="nl-NL" sz="4000" dirty="0" smtClean="0">
                <a:solidFill>
                  <a:schemeClr val="accent6"/>
                </a:solidFill>
              </a:rPr>
              <a:t>onderzocht </a:t>
            </a:r>
            <a:r>
              <a:rPr lang="nl-NL" sz="4000" dirty="0">
                <a:solidFill>
                  <a:schemeClr val="accent6"/>
                </a:solidFill>
              </a:rPr>
              <a:t>hoe de putbemaling zich verhoudt tot een </a:t>
            </a:r>
            <a:r>
              <a:rPr lang="nl-NL" sz="4000" dirty="0" err="1">
                <a:solidFill>
                  <a:schemeClr val="accent6"/>
                </a:solidFill>
              </a:rPr>
              <a:t>ongedraineerde</a:t>
            </a:r>
            <a:r>
              <a:rPr lang="nl-NL" sz="4000" dirty="0">
                <a:solidFill>
                  <a:schemeClr val="accent6"/>
                </a:solidFill>
              </a:rPr>
              <a:t> situatie en gangbare onderwaterdrains op de sloot</a:t>
            </a:r>
            <a:r>
              <a:rPr lang="nl-NL" sz="4000" dirty="0" smtClean="0">
                <a:solidFill>
                  <a:schemeClr val="accent6"/>
                </a:solidFill>
              </a:rPr>
              <a:t>. In het onderstaande staat een afbeelding van de putbemaling en een schematische schets van de werking.</a:t>
            </a:r>
            <a:endParaRPr lang="nl-NL" sz="4000" dirty="0">
              <a:solidFill>
                <a:schemeClr val="accent6"/>
              </a:solidFill>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8958" r="48739"/>
          <a:stretch/>
        </p:blipFill>
        <p:spPr>
          <a:xfrm rot="5400000">
            <a:off x="4028729" y="24177042"/>
            <a:ext cx="7777859" cy="13543638"/>
          </a:xfrm>
          <a:prstGeom prst="rect">
            <a:avLst/>
          </a:prstGeom>
        </p:spPr>
      </p:pic>
      <p:sp>
        <p:nvSpPr>
          <p:cNvPr id="46" name="Tijdelijke aanduiding voor tekst 4"/>
          <p:cNvSpPr txBox="1">
            <a:spLocks/>
          </p:cNvSpPr>
          <p:nvPr/>
        </p:nvSpPr>
        <p:spPr>
          <a:xfrm>
            <a:off x="15552000" y="12651483"/>
            <a:ext cx="13608000" cy="5047536"/>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4000" dirty="0">
                <a:solidFill>
                  <a:schemeClr val="accent6"/>
                </a:solidFill>
              </a:rPr>
              <a:t>In </a:t>
            </a:r>
            <a:r>
              <a:rPr lang="nl-NL" sz="4000" dirty="0" smtClean="0">
                <a:solidFill>
                  <a:schemeClr val="accent6"/>
                </a:solidFill>
              </a:rPr>
              <a:t>een drogere periode kon </a:t>
            </a:r>
            <a:r>
              <a:rPr lang="nl-NL" sz="4000" dirty="0">
                <a:solidFill>
                  <a:schemeClr val="accent6"/>
                </a:solidFill>
              </a:rPr>
              <a:t>de grondwaterstand op een hoger niveau gehouden vergeleken met de situatie zonder drains en de gangbare onderwaterdrains. </a:t>
            </a:r>
            <a:endParaRPr lang="en-GB" sz="4000" dirty="0">
              <a:solidFill>
                <a:schemeClr val="accent6"/>
              </a:solidFill>
            </a:endParaRPr>
          </a:p>
          <a:p>
            <a:pPr marL="0" indent="0">
              <a:buNone/>
            </a:pPr>
            <a:r>
              <a:rPr lang="nl-NL" sz="4000" dirty="0">
                <a:solidFill>
                  <a:schemeClr val="accent6"/>
                </a:solidFill>
              </a:rPr>
              <a:t>In onderstaande figuur staat het verloop van de grondwaterstand voor de verschillende behandelingen van een proefperceel bij een hoog peil (20 cm beneden maaiveld).</a:t>
            </a:r>
            <a:endParaRPr lang="en-GB" sz="4000" dirty="0">
              <a:solidFill>
                <a:schemeClr val="accent6"/>
              </a:solidFill>
            </a:endParaRPr>
          </a:p>
        </p:txBody>
      </p:sp>
      <p:sp>
        <p:nvSpPr>
          <p:cNvPr id="48" name="Tijdelijke aanduiding voor tekst 7"/>
          <p:cNvSpPr txBox="1">
            <a:spLocks/>
          </p:cNvSpPr>
          <p:nvPr/>
        </p:nvSpPr>
        <p:spPr>
          <a:xfrm>
            <a:off x="15495280" y="25921400"/>
            <a:ext cx="13608000" cy="1138531"/>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nl-NL" sz="4800" b="1" dirty="0" smtClean="0"/>
              <a:t>Effect op maaivelddaling</a:t>
            </a:r>
            <a:endParaRPr lang="nl-NL" sz="4800" b="1" dirty="0"/>
          </a:p>
        </p:txBody>
      </p:sp>
      <p:sp>
        <p:nvSpPr>
          <p:cNvPr id="50" name="Tijdelijke aanduiding voor tekst 4"/>
          <p:cNvSpPr txBox="1">
            <a:spLocks/>
          </p:cNvSpPr>
          <p:nvPr/>
        </p:nvSpPr>
        <p:spPr>
          <a:xfrm>
            <a:off x="15552000" y="27322268"/>
            <a:ext cx="13608000" cy="4308872"/>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nl-NL" sz="4000" dirty="0" smtClean="0">
                <a:solidFill>
                  <a:schemeClr val="accent6"/>
                </a:solidFill>
              </a:rPr>
              <a:t>Wanneer de </a:t>
            </a:r>
            <a:r>
              <a:rPr lang="nl-NL" sz="4000" dirty="0">
                <a:solidFill>
                  <a:schemeClr val="accent6"/>
                </a:solidFill>
              </a:rPr>
              <a:t>grondwaterstand in de zomer in de buurt van de </a:t>
            </a:r>
            <a:r>
              <a:rPr lang="nl-NL" sz="4000" dirty="0" smtClean="0">
                <a:solidFill>
                  <a:schemeClr val="accent6"/>
                </a:solidFill>
              </a:rPr>
              <a:t>35 </a:t>
            </a:r>
            <a:r>
              <a:rPr lang="nl-NL" sz="4000" dirty="0">
                <a:solidFill>
                  <a:schemeClr val="accent6"/>
                </a:solidFill>
              </a:rPr>
              <a:t>cm beneden maaiveld </a:t>
            </a:r>
            <a:r>
              <a:rPr lang="nl-NL" sz="4000" dirty="0" smtClean="0">
                <a:solidFill>
                  <a:schemeClr val="accent6"/>
                </a:solidFill>
              </a:rPr>
              <a:t>wordt gehouden</a:t>
            </a:r>
            <a:r>
              <a:rPr lang="nl-NL" sz="4000" dirty="0">
                <a:solidFill>
                  <a:schemeClr val="accent6"/>
                </a:solidFill>
              </a:rPr>
              <a:t>, dan vermindert de maaivelddaling aanzienlijk. Een schatting is dat de maaivelddaling met ongeveer 75% reduceert ten opzichte van een </a:t>
            </a:r>
            <a:r>
              <a:rPr lang="nl-NL" sz="4000" dirty="0" err="1">
                <a:solidFill>
                  <a:schemeClr val="accent6"/>
                </a:solidFill>
              </a:rPr>
              <a:t>ongedraineerde</a:t>
            </a:r>
            <a:r>
              <a:rPr lang="nl-NL" sz="4000" dirty="0">
                <a:solidFill>
                  <a:schemeClr val="accent6"/>
                </a:solidFill>
              </a:rPr>
              <a:t> situatie bij een ontwatering van 60 cm.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000" y="18050269"/>
            <a:ext cx="13494560" cy="715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ijdelijke aanduiding voor tekst 5"/>
          <p:cNvSpPr txBox="1">
            <a:spLocks/>
          </p:cNvSpPr>
          <p:nvPr/>
        </p:nvSpPr>
        <p:spPr bwMode="auto">
          <a:xfrm>
            <a:off x="15552000" y="40010786"/>
            <a:ext cx="14334442" cy="18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t" anchorCtr="0" compatLnSpc="1">
            <a:prstTxWarp prst="textNoShape">
              <a:avLst/>
            </a:prstTxWarp>
          </a:bodyPr>
          <a:lstStyle>
            <a:lvl1pPr marL="0" indent="0" algn="l" rtl="0" fontAlgn="base">
              <a:lnSpc>
                <a:spcPts val="2500"/>
              </a:lnSpc>
              <a:spcBef>
                <a:spcPts val="1200"/>
              </a:spcBef>
              <a:spcAft>
                <a:spcPct val="0"/>
              </a:spcAft>
              <a:buClr>
                <a:schemeClr val="bg2"/>
              </a:buClr>
              <a:buSzPct val="140000"/>
              <a:buFont typeface="Wingdings" pitchFamily="2" charset="2"/>
              <a:buNone/>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nl-NL" sz="2800" b="1" dirty="0" smtClean="0"/>
              <a:t>Financiering </a:t>
            </a:r>
            <a:r>
              <a:rPr lang="nl-NL" sz="2800" b="1" dirty="0" smtClean="0"/>
              <a:t>project</a:t>
            </a:r>
            <a:endParaRPr lang="nl-NL" sz="2800" dirty="0" smtClean="0"/>
          </a:p>
          <a:p>
            <a:pPr>
              <a:lnSpc>
                <a:spcPct val="100000"/>
              </a:lnSpc>
            </a:pPr>
            <a:r>
              <a:rPr lang="nl-NL" sz="2800" dirty="0" err="1" smtClean="0"/>
              <a:t>ZuivelNL</a:t>
            </a:r>
            <a:r>
              <a:rPr lang="nl-NL" sz="2800" dirty="0" smtClean="0"/>
              <a:t>, Waternet, Hoogheemraadschap de Stichtse Rijnlanden, </a:t>
            </a:r>
            <a:r>
              <a:rPr lang="nl-NL" sz="2800" dirty="0" err="1" smtClean="0"/>
              <a:t>Wetterskip</a:t>
            </a:r>
            <a:r>
              <a:rPr lang="nl-NL" sz="2800" dirty="0" smtClean="0"/>
              <a:t> Fryslân, Provincie Zuid Holland, Provincie Utrecht</a:t>
            </a:r>
            <a:endParaRPr lang="nl-NL" sz="28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674" y="35162850"/>
            <a:ext cx="6899804" cy="395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6920" y="35162850"/>
            <a:ext cx="6898581" cy="395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jdelijke aanduiding voor tekst 7"/>
          <p:cNvSpPr txBox="1">
            <a:spLocks/>
          </p:cNvSpPr>
          <p:nvPr/>
        </p:nvSpPr>
        <p:spPr>
          <a:xfrm>
            <a:off x="15438560" y="32328573"/>
            <a:ext cx="13608000" cy="830754"/>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nl-NL" sz="2800" b="1" dirty="0" smtClean="0">
                <a:solidFill>
                  <a:schemeClr val="accent6"/>
                </a:solidFill>
              </a:rPr>
              <a:t>Bronnen</a:t>
            </a:r>
            <a:endParaRPr lang="nl-NL" sz="2800" b="1" dirty="0">
              <a:solidFill>
                <a:schemeClr val="accent6"/>
              </a:solidFill>
            </a:endParaRPr>
          </a:p>
        </p:txBody>
      </p:sp>
      <p:sp>
        <p:nvSpPr>
          <p:cNvPr id="27" name="Tijdelijke aanduiding voor tekst 4"/>
          <p:cNvSpPr txBox="1">
            <a:spLocks/>
          </p:cNvSpPr>
          <p:nvPr/>
        </p:nvSpPr>
        <p:spPr>
          <a:xfrm>
            <a:off x="15438560" y="33386745"/>
            <a:ext cx="13608000" cy="5773888"/>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arenR"/>
            </a:pPr>
            <a:r>
              <a:rPr lang="nl-NL" sz="2800" dirty="0" smtClean="0">
                <a:solidFill>
                  <a:schemeClr val="accent6"/>
                </a:solidFill>
              </a:rPr>
              <a:t>Akker</a:t>
            </a:r>
            <a:r>
              <a:rPr lang="nl-NL" sz="2800" dirty="0">
                <a:solidFill>
                  <a:schemeClr val="accent6"/>
                </a:solidFill>
              </a:rPr>
              <a:t>, J.J.H. van den, J. Beuving, R.F.A. Hendriks en R.J. </a:t>
            </a:r>
            <a:r>
              <a:rPr lang="nl-NL" sz="2800" dirty="0" err="1">
                <a:solidFill>
                  <a:schemeClr val="accent6"/>
                </a:solidFill>
              </a:rPr>
              <a:t>Wolleswinkel</a:t>
            </a:r>
            <a:r>
              <a:rPr lang="nl-NL" sz="2800" dirty="0">
                <a:solidFill>
                  <a:schemeClr val="accent6"/>
                </a:solidFill>
              </a:rPr>
              <a:t>, </a:t>
            </a:r>
            <a:r>
              <a:rPr lang="nl-NL" sz="2800" dirty="0" smtClean="0">
                <a:solidFill>
                  <a:schemeClr val="accent6"/>
                </a:solidFill>
              </a:rPr>
              <a:t>2007. Maaivelddaling,</a:t>
            </a:r>
            <a:r>
              <a:rPr lang="en-GB" sz="2800" dirty="0">
                <a:solidFill>
                  <a:schemeClr val="accent6"/>
                </a:solidFill>
              </a:rPr>
              <a:t> </a:t>
            </a:r>
            <a:r>
              <a:rPr lang="nl-NL" sz="2800" dirty="0" smtClean="0">
                <a:solidFill>
                  <a:schemeClr val="accent6"/>
                </a:solidFill>
              </a:rPr>
              <a:t>afbraak </a:t>
            </a:r>
            <a:r>
              <a:rPr lang="nl-NL" sz="2800" dirty="0">
                <a:solidFill>
                  <a:schemeClr val="accent6"/>
                </a:solidFill>
              </a:rPr>
              <a:t>en CO2 emissie van Nederlandse veenweidegebieden. Leidraad Bodembescherming, </a:t>
            </a:r>
            <a:r>
              <a:rPr lang="nl-NL" sz="2800" dirty="0" err="1">
                <a:solidFill>
                  <a:schemeClr val="accent6"/>
                </a:solidFill>
              </a:rPr>
              <a:t>Sdu</a:t>
            </a:r>
            <a:r>
              <a:rPr lang="nl-NL" sz="2800" dirty="0">
                <a:solidFill>
                  <a:schemeClr val="accent6"/>
                </a:solidFill>
              </a:rPr>
              <a:t>, Den Haag, 32 blz</a:t>
            </a:r>
            <a:r>
              <a:rPr lang="nl-NL" sz="2800" dirty="0" smtClean="0">
                <a:solidFill>
                  <a:schemeClr val="accent6"/>
                </a:solidFill>
              </a:rPr>
              <a:t>.</a:t>
            </a:r>
          </a:p>
          <a:p>
            <a:pPr marL="514350" indent="-514350">
              <a:buFont typeface="+mj-lt"/>
              <a:buAutoNum type="arabicParenR"/>
            </a:pPr>
            <a:r>
              <a:rPr lang="nl-NL" sz="2800" dirty="0">
                <a:solidFill>
                  <a:schemeClr val="accent6"/>
                </a:solidFill>
              </a:rPr>
              <a:t>Hoving, I.E., H. Massop, K. van Houwelingen, J.J.H. van den Akker en J. Kollen, 2015. </a:t>
            </a:r>
            <a:r>
              <a:rPr lang="nl-NL" sz="2800" i="1" dirty="0">
                <a:solidFill>
                  <a:schemeClr val="accent6"/>
                </a:solidFill>
              </a:rPr>
              <a:t>Hydrologische en landbouwkundige effecten toepassing onderwaterdrains in polder Zeevang; Vervolgonderzoek </a:t>
            </a:r>
            <a:r>
              <a:rPr lang="nl-NL" sz="2800" dirty="0">
                <a:solidFill>
                  <a:schemeClr val="accent6"/>
                </a:solidFill>
              </a:rPr>
              <a:t>gericht op de toepassing van een zomer- en winterpeil</a:t>
            </a:r>
            <a:r>
              <a:rPr lang="nl-NL" sz="2800" i="1" dirty="0">
                <a:solidFill>
                  <a:schemeClr val="accent6"/>
                </a:solidFill>
              </a:rPr>
              <a:t>.</a:t>
            </a:r>
            <a:r>
              <a:rPr lang="nl-NL" sz="2800" dirty="0">
                <a:solidFill>
                  <a:schemeClr val="accent6"/>
                </a:solidFill>
              </a:rPr>
              <a:t> Wageningen, Wageningen UR (University &amp; Research </a:t>
            </a:r>
            <a:r>
              <a:rPr lang="nl-NL" sz="2800" dirty="0" err="1">
                <a:solidFill>
                  <a:schemeClr val="accent6"/>
                </a:solidFill>
              </a:rPr>
              <a:t>centre</a:t>
            </a:r>
            <a:r>
              <a:rPr lang="nl-NL" sz="2800" dirty="0">
                <a:solidFill>
                  <a:schemeClr val="accent6"/>
                </a:solidFill>
              </a:rPr>
              <a:t>) Livestock Research, Livestock Research Rapport </a:t>
            </a:r>
            <a:r>
              <a:rPr lang="nl-NL" sz="2800" dirty="0" smtClean="0">
                <a:solidFill>
                  <a:schemeClr val="accent6"/>
                </a:solidFill>
              </a:rPr>
              <a:t>875</a:t>
            </a:r>
          </a:p>
          <a:p>
            <a:pPr marL="514350" indent="-514350">
              <a:buFont typeface="+mj-lt"/>
              <a:buAutoNum type="arabicParenR"/>
            </a:pPr>
            <a:r>
              <a:rPr lang="nl-NL" sz="2800" dirty="0" smtClean="0">
                <a:solidFill>
                  <a:schemeClr val="accent6"/>
                </a:solidFill>
              </a:rPr>
              <a:t>Attentiemail </a:t>
            </a:r>
            <a:r>
              <a:rPr lang="nl-NL" sz="2800" dirty="0">
                <a:solidFill>
                  <a:schemeClr val="accent6"/>
                </a:solidFill>
              </a:rPr>
              <a:t>Verantwoorde </a:t>
            </a:r>
            <a:r>
              <a:rPr lang="nl-NL" sz="2800" dirty="0" smtClean="0">
                <a:solidFill>
                  <a:schemeClr val="accent6"/>
                </a:solidFill>
              </a:rPr>
              <a:t>Veehouderij</a:t>
            </a:r>
            <a:r>
              <a:rPr lang="nl-NL" sz="2800" dirty="0">
                <a:solidFill>
                  <a:schemeClr val="accent6"/>
                </a:solidFill>
              </a:rPr>
              <a:t>: https://www.verantwoordeveehouderij.nl/show/Onderwaterdrains-met-putbemaling-lijken-meerwaarde-te-hebben.htm</a:t>
            </a:r>
            <a:endParaRPr lang="nl-NL" sz="2800" dirty="0" smtClean="0">
              <a:solidFill>
                <a:schemeClr val="accent6"/>
              </a:solidFill>
            </a:endParaRPr>
          </a:p>
        </p:txBody>
      </p:sp>
    </p:spTree>
    <p:extLst>
      <p:ext uri="{BB962C8B-B14F-4D97-AF65-F5344CB8AC3E}">
        <p14:creationId xmlns:p14="http://schemas.microsoft.com/office/powerpoint/2010/main" val="4188042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WageningenUR posters">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posters">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4075</TotalTime>
  <Words>455</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Verdana</vt:lpstr>
      <vt:lpstr>Calibri</vt:lpstr>
      <vt:lpstr>Wingdings</vt:lpstr>
      <vt:lpstr>Aangepast ontwerp</vt:lpstr>
      <vt:lpstr>Onderwaterdrains met putbemaling lijken bodemdaling fors te kunnen beperken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Hoving, Idse</cp:lastModifiedBy>
  <cp:revision>513</cp:revision>
  <dcterms:created xsi:type="dcterms:W3CDTF">2011-09-29T08:30:03Z</dcterms:created>
  <dcterms:modified xsi:type="dcterms:W3CDTF">2017-06-08T07:31:39Z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WHNL.pptx</vt:lpwstr>
  </property>
</Properties>
</file>